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99" r:id="rId2"/>
    <p:sldId id="300" r:id="rId3"/>
    <p:sldId id="256" r:id="rId4"/>
    <p:sldId id="301" r:id="rId5"/>
    <p:sldId id="302" r:id="rId6"/>
    <p:sldId id="303" r:id="rId7"/>
    <p:sldId id="30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E35EE3-7CA8-9E46-B681-897090406B3E}" type="datetimeFigureOut">
              <a:rPr lang="en-US" smtClean="0"/>
              <a:t>6/22/22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7B9EE-9BAA-EA43-8566-4A9436DDC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65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5073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033067" y="896808"/>
            <a:ext cx="1442167" cy="1499933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8716751" y="4457234"/>
            <a:ext cx="1442167" cy="1499933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5812803" y="3756619"/>
            <a:ext cx="5664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240403" y="1585233"/>
            <a:ext cx="7711200" cy="19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240403" y="4065933"/>
            <a:ext cx="7711200" cy="1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7269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15185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5812803" y="3756619"/>
            <a:ext cx="5664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41000" y="2353267"/>
            <a:ext cx="10962800" cy="121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136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656751" y="1680379"/>
            <a:ext cx="5664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517200" y="610700"/>
            <a:ext cx="11157600" cy="9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517200" y="1986433"/>
            <a:ext cx="5333200" cy="4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6341600" y="1986433"/>
            <a:ext cx="5333200" cy="4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5804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17200" y="610700"/>
            <a:ext cx="11157600" cy="9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67643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652291" y="1883036"/>
            <a:ext cx="4420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5172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517200" y="2125367"/>
            <a:ext cx="3744000" cy="3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62460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916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93057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6096000" y="-10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44" name="Google Shape;44;p9"/>
          <p:cNvCxnSpPr/>
          <p:nvPr/>
        </p:nvCxnSpPr>
        <p:spPr>
          <a:xfrm>
            <a:off x="6706233" y="5994004"/>
            <a:ext cx="7212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354000" y="1612100"/>
            <a:ext cx="5393600" cy="20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6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8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8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8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8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8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8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8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8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71496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426000" y="5644967"/>
            <a:ext cx="79984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03331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200" y="6769100"/>
            <a:ext cx="12191600" cy="8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517200" y="1536600"/>
            <a:ext cx="11157600" cy="20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7333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7333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7333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7333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7333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7333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7333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7333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7333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517200" y="3892600"/>
            <a:ext cx="11157600" cy="14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35560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7200" y="610700"/>
            <a:ext cx="11157600" cy="9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7200" y="1986432"/>
            <a:ext cx="11157600" cy="4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371995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ody of water with trees and a sunset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7993961B-368C-1045-A774-AB234BAA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t="1185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30324" y="1729562"/>
            <a:ext cx="8931349" cy="1867932"/>
          </a:xfrm>
          <a:prstGeom prst="rect">
            <a:avLst/>
          </a:prstGeom>
          <a:solidFill>
            <a:srgbClr val="4472C4"/>
          </a:solidFill>
          <a:ln w="38100">
            <a:solidFill>
              <a:schemeClr val="tx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3600" dirty="0"/>
              <a:t>Summer Meeting with Lab Leads </a:t>
            </a:r>
            <a:br>
              <a:rPr lang="en-US" sz="3600" dirty="0"/>
            </a:br>
            <a:r>
              <a:rPr lang="en-US" sz="3600" dirty="0">
                <a:solidFill>
                  <a:srgbClr val="002060"/>
                </a:solidFill>
              </a:rPr>
              <a:t>Mack White</a:t>
            </a:r>
            <a:endParaRPr sz="3600" dirty="0">
              <a:solidFill>
                <a:srgbClr val="002060"/>
              </a:solidFill>
              <a:latin typeface="Roboto Slab SemiBold"/>
              <a:ea typeface="Roboto Slab SemiBold"/>
              <a:cs typeface="Roboto Slab SemiBold"/>
              <a:sym typeface="Roboto Slab SemiBold"/>
            </a:endParaRPr>
          </a:p>
        </p:txBody>
      </p:sp>
      <p:sp>
        <p:nvSpPr>
          <p:cNvPr id="4" name="Google Shape;63;p13">
            <a:extLst>
              <a:ext uri="{FF2B5EF4-FFF2-40B4-BE49-F238E27FC236}">
                <a16:creationId xmlns:a16="http://schemas.microsoft.com/office/drawing/2014/main" id="{CE2957D9-68E3-9549-B8A0-47FCF81B8766}"/>
              </a:ext>
            </a:extLst>
          </p:cNvPr>
          <p:cNvSpPr txBox="1">
            <a:spLocks/>
          </p:cNvSpPr>
          <p:nvPr/>
        </p:nvSpPr>
        <p:spPr>
          <a:xfrm>
            <a:off x="2828259" y="3879774"/>
            <a:ext cx="6535479" cy="1447281"/>
          </a:xfrm>
          <a:prstGeom prst="rect">
            <a:avLst/>
          </a:prstGeom>
          <a:solidFill>
            <a:srgbClr val="4472C4"/>
          </a:solidFill>
          <a:ln w="38100">
            <a:solidFill>
              <a:schemeClr val="tx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defTabSz="1219170">
              <a:buClr>
                <a:srgbClr val="FFFFFF"/>
              </a:buClr>
            </a:pPr>
            <a:r>
              <a:rPr lang="en-US" sz="5333" kern="0" dirty="0">
                <a:solidFill>
                  <a:srgbClr val="FFFFFF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rPr>
              <a:t>22 June 2022</a:t>
            </a:r>
            <a:endParaRPr lang="en-US" sz="5333" kern="0" dirty="0">
              <a:solidFill>
                <a:srgbClr val="002060"/>
              </a:solidFill>
              <a:latin typeface="Roboto Slab SemiBold"/>
              <a:ea typeface="Roboto Slab SemiBold"/>
              <a:cs typeface="Roboto Slab SemiBold"/>
              <a:sym typeface="Roboto Slab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ody of water with trees and a sunset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7993961B-368C-1045-A774-AB234BAA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t="1185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30324" y="1729561"/>
            <a:ext cx="8931349" cy="2996817"/>
          </a:xfrm>
          <a:prstGeom prst="rect">
            <a:avLst/>
          </a:prstGeom>
          <a:solidFill>
            <a:srgbClr val="4472C4"/>
          </a:solidFill>
          <a:ln w="38100">
            <a:solidFill>
              <a:schemeClr val="tx1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3600" dirty="0">
                <a:solidFill>
                  <a:schemeClr val="accent5"/>
                </a:solidFill>
              </a:rPr>
              <a:t>1.) Spatial Similarity Paper</a:t>
            </a:r>
            <a:br>
              <a:rPr lang="en-US" sz="3600" dirty="0">
                <a:solidFill>
                  <a:schemeClr val="accent5"/>
                </a:solidFill>
              </a:rPr>
            </a:br>
            <a:r>
              <a:rPr lang="en-US" sz="3600" dirty="0">
                <a:solidFill>
                  <a:schemeClr val="accent5"/>
                </a:solidFill>
              </a:rPr>
              <a:t>2.) </a:t>
            </a:r>
            <a:r>
              <a:rPr lang="en-US" sz="3600" dirty="0" err="1">
                <a:solidFill>
                  <a:schemeClr val="accent5"/>
                </a:solidFill>
              </a:rPr>
              <a:t>ForEverglades</a:t>
            </a:r>
            <a:r>
              <a:rPr lang="en-US" sz="3600" dirty="0">
                <a:solidFill>
                  <a:schemeClr val="accent5"/>
                </a:solidFill>
              </a:rPr>
              <a:t> Scholarship</a:t>
            </a:r>
            <a:br>
              <a:rPr lang="en-US" sz="3600" dirty="0">
                <a:solidFill>
                  <a:schemeClr val="accent5"/>
                </a:solidFill>
              </a:rPr>
            </a:br>
            <a:r>
              <a:rPr lang="en-US" sz="3600" dirty="0">
                <a:solidFill>
                  <a:schemeClr val="accent5"/>
                </a:solidFill>
              </a:rPr>
              <a:t>3.) IACUC Modifications</a:t>
            </a:r>
            <a:endParaRPr sz="3600" dirty="0">
              <a:solidFill>
                <a:schemeClr val="accent5"/>
              </a:solidFill>
              <a:latin typeface="Roboto Slab SemiBold"/>
              <a:ea typeface="Roboto Slab SemiBold"/>
              <a:cs typeface="Roboto Slab SemiBold"/>
              <a:sym typeface="Roboto Slab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281144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619928-98F0-6FF2-DE3A-519FAFB2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157600" cy="717978"/>
          </a:xfrm>
        </p:spPr>
        <p:txBody>
          <a:bodyPr/>
          <a:lstStyle/>
          <a:p>
            <a:r>
              <a:rPr lang="en-US" i="1" dirty="0">
                <a:solidFill>
                  <a:schemeClr val="accent5"/>
                </a:solidFill>
              </a:rPr>
              <a:t>SPATIAL SIMILARITY PAPER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DC8CB8-B24A-2749-182C-78AE3110B532}"/>
              </a:ext>
            </a:extLst>
          </p:cNvPr>
          <p:cNvSpPr txBox="1"/>
          <p:nvPr/>
        </p:nvSpPr>
        <p:spPr>
          <a:xfrm>
            <a:off x="285008" y="717978"/>
            <a:ext cx="1096092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TO-DO LIST: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1.) Read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Zaccarelli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et al 2013 – “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RInSp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: an R package for the analysis of individual specialization in resource use”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2.) Make a table of all isotope values we currently have (months and years)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	Criteria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	- Common Snook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	- Shark River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	- Sulfur Values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	- Date Included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3.) Try to hunt down E-value code in Google Drive</a:t>
            </a:r>
          </a:p>
        </p:txBody>
      </p:sp>
    </p:spTree>
    <p:extLst>
      <p:ext uri="{BB962C8B-B14F-4D97-AF65-F5344CB8AC3E}">
        <p14:creationId xmlns:p14="http://schemas.microsoft.com/office/powerpoint/2010/main" val="1703046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619928-98F0-6FF2-DE3A-519FAFB2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157600" cy="717978"/>
          </a:xfrm>
        </p:spPr>
        <p:txBody>
          <a:bodyPr/>
          <a:lstStyle/>
          <a:p>
            <a:r>
              <a:rPr lang="en-US" i="1" dirty="0">
                <a:solidFill>
                  <a:schemeClr val="accent5"/>
                </a:solidFill>
              </a:rPr>
              <a:t>SPATIAL SIMILARITY PAPER - readings</a:t>
            </a:r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3BAACF4-3CF4-58EE-6A25-20459EEC45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77" t="19394" r="33766" b="50000"/>
          <a:stretch/>
        </p:blipFill>
        <p:spPr>
          <a:xfrm>
            <a:off x="2265218" y="809693"/>
            <a:ext cx="7661564" cy="261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523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619928-98F0-6FF2-DE3A-519FAFB2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157600" cy="717978"/>
          </a:xfrm>
        </p:spPr>
        <p:txBody>
          <a:bodyPr/>
          <a:lstStyle/>
          <a:p>
            <a:r>
              <a:rPr lang="en-US" i="1" dirty="0">
                <a:solidFill>
                  <a:schemeClr val="accent5"/>
                </a:solidFill>
              </a:rPr>
              <a:t>SPATIAL SIMILARITY PAPER – table with isotope values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8FCC07-35EA-AC70-D1BD-58229DBE6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97" y="824592"/>
            <a:ext cx="11693358" cy="3272395"/>
          </a:xfrm>
          <a:prstGeom prst="rect">
            <a:avLst/>
          </a:prstGeom>
        </p:spPr>
      </p:pic>
      <p:sp>
        <p:nvSpPr>
          <p:cNvPr id="5" name="Title 5">
            <a:extLst>
              <a:ext uri="{FF2B5EF4-FFF2-40B4-BE49-F238E27FC236}">
                <a16:creationId xmlns:a16="http://schemas.microsoft.com/office/drawing/2014/main" id="{5CF264F0-EFEB-20CD-6F04-B61B28E21302}"/>
              </a:ext>
            </a:extLst>
          </p:cNvPr>
          <p:cNvSpPr txBox="1">
            <a:spLocks/>
          </p:cNvSpPr>
          <p:nvPr/>
        </p:nvSpPr>
        <p:spPr>
          <a:xfrm>
            <a:off x="186997" y="4203600"/>
            <a:ext cx="2698707" cy="254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i="1" kern="0" dirty="0">
                <a:solidFill>
                  <a:schemeClr val="accent5"/>
                </a:solidFill>
              </a:rPr>
              <a:t>Criteria: </a:t>
            </a:r>
          </a:p>
          <a:p>
            <a:pPr marL="285750" lvl="0" indent="-285750">
              <a:buClrTx/>
              <a:buSzTx/>
              <a:buFontTx/>
              <a:buChar char="-"/>
            </a:pPr>
            <a:r>
              <a:rPr lang="en-US" sz="18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Common Snook</a:t>
            </a:r>
          </a:p>
          <a:p>
            <a:pPr marL="285750" lvl="0" indent="-285750">
              <a:buClrTx/>
              <a:buSzTx/>
              <a:buFontTx/>
              <a:buChar char="-"/>
            </a:pPr>
            <a:r>
              <a:rPr lang="en-US" sz="18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Shark River</a:t>
            </a:r>
          </a:p>
          <a:p>
            <a:pPr marL="285750" lvl="0" indent="-285750">
              <a:buClrTx/>
              <a:buSzTx/>
              <a:buFontTx/>
              <a:buChar char="-"/>
            </a:pPr>
            <a:r>
              <a:rPr lang="en-US" sz="18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Sulfur Values</a:t>
            </a:r>
          </a:p>
          <a:p>
            <a:pPr marL="285750" lvl="0" indent="-285750">
              <a:buClrTx/>
              <a:buSzTx/>
              <a:buFontTx/>
              <a:buChar char="-"/>
            </a:pPr>
            <a:r>
              <a:rPr lang="en-US" sz="18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Date Included</a:t>
            </a:r>
          </a:p>
          <a:p>
            <a:endParaRPr lang="en-US" i="1" kern="0" dirty="0">
              <a:solidFill>
                <a:schemeClr val="accent5"/>
              </a:solidFill>
            </a:endParaRPr>
          </a:p>
          <a:p>
            <a:endParaRPr lang="en-US" i="1" kern="0" dirty="0">
              <a:solidFill>
                <a:schemeClr val="accent5"/>
              </a:solidFill>
            </a:endParaRP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5801B07C-24EF-C118-A205-466AE53C281B}"/>
              </a:ext>
            </a:extLst>
          </p:cNvPr>
          <p:cNvSpPr txBox="1">
            <a:spLocks/>
          </p:cNvSpPr>
          <p:nvPr/>
        </p:nvSpPr>
        <p:spPr>
          <a:xfrm>
            <a:off x="3213226" y="4213231"/>
            <a:ext cx="8667129" cy="254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i="1" kern="0" dirty="0">
                <a:solidFill>
                  <a:schemeClr val="accent5"/>
                </a:solidFill>
              </a:rPr>
              <a:t>Things to note: </a:t>
            </a:r>
          </a:p>
          <a:p>
            <a:pPr marL="285750" lvl="0" indent="-285750">
              <a:buClrTx/>
              <a:buSzTx/>
              <a:buFontTx/>
              <a:buChar char="-"/>
            </a:pPr>
            <a:r>
              <a:rPr lang="en-US" sz="18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19 samples from FCE Food Webs 2019 that had no date association</a:t>
            </a:r>
          </a:p>
          <a:p>
            <a:pPr marL="285750" lvl="0" indent="-285750">
              <a:buClrTx/>
              <a:buSzTx/>
              <a:buFontTx/>
              <a:buChar char="-"/>
            </a:pPr>
            <a:r>
              <a:rPr lang="en-US" sz="18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Removed 81 samples from CELA project</a:t>
            </a:r>
          </a:p>
          <a:p>
            <a:pPr marL="285750" lvl="0" indent="-285750">
              <a:buClrTx/>
              <a:buSzTx/>
              <a:buFontTx/>
              <a:buChar char="-"/>
            </a:pPr>
            <a:r>
              <a:rPr lang="en-US" sz="18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Removed 8 samples from CESI project</a:t>
            </a:r>
          </a:p>
          <a:p>
            <a:pPr marL="285750" lvl="0" indent="-285750">
              <a:buClrTx/>
              <a:buSzTx/>
              <a:buFontTx/>
              <a:buChar char="-"/>
            </a:pPr>
            <a:r>
              <a:rPr lang="en-US" sz="18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Removed 17 offshore snook on East Coast</a:t>
            </a:r>
          </a:p>
          <a:p>
            <a:pPr marL="285750" lvl="0" indent="-285750">
              <a:buClrTx/>
              <a:buSzTx/>
              <a:buFontTx/>
              <a:buChar char="-"/>
            </a:pPr>
            <a:r>
              <a:rPr lang="en-US" sz="18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Removed 17 offshore snook on West Coast</a:t>
            </a:r>
          </a:p>
          <a:p>
            <a:pPr marL="285750" lvl="0" indent="-285750">
              <a:buClrTx/>
              <a:buSzTx/>
              <a:buFontTx/>
              <a:buChar char="-"/>
            </a:pPr>
            <a:r>
              <a:rPr lang="en-US" sz="18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Removed 2 samples that had no spatial information, but possibly Shark River?</a:t>
            </a:r>
          </a:p>
          <a:p>
            <a:endParaRPr lang="en-US" i="1" kern="0" dirty="0">
              <a:solidFill>
                <a:schemeClr val="accent5"/>
              </a:solidFill>
            </a:endParaRPr>
          </a:p>
          <a:p>
            <a:endParaRPr lang="en-US" i="1" kern="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7896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619928-98F0-6FF2-DE3A-519FAFB2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157600" cy="717978"/>
          </a:xfrm>
        </p:spPr>
        <p:txBody>
          <a:bodyPr/>
          <a:lstStyle/>
          <a:p>
            <a:r>
              <a:rPr lang="en-US" i="1" dirty="0">
                <a:solidFill>
                  <a:schemeClr val="accent5"/>
                </a:solidFill>
              </a:rPr>
              <a:t>SPATIAL SIMILARITY PAPER – hunting down R code/other R things</a:t>
            </a: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C09F703D-AE97-C9AC-F268-2C6428BD9B04}"/>
              </a:ext>
            </a:extLst>
          </p:cNvPr>
          <p:cNvSpPr txBox="1">
            <a:spLocks/>
          </p:cNvSpPr>
          <p:nvPr/>
        </p:nvSpPr>
        <p:spPr>
          <a:xfrm>
            <a:off x="151371" y="887417"/>
            <a:ext cx="11902084" cy="5727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 lang="en-US" i="1" kern="0" dirty="0">
              <a:solidFill>
                <a:schemeClr val="accent5"/>
              </a:solidFill>
            </a:endParaRPr>
          </a:p>
          <a:p>
            <a:pPr marL="457200" indent="-457200">
              <a:buFontTx/>
              <a:buChar char="-"/>
            </a:pPr>
            <a:r>
              <a:rPr lang="en-US" i="1" kern="0" dirty="0">
                <a:solidFill>
                  <a:schemeClr val="accent5"/>
                </a:solidFill>
              </a:rPr>
              <a:t>Found hydrology R code (z score M-0215 stage data; author Nat </a:t>
            </a:r>
            <a:r>
              <a:rPr lang="en-US" i="1" kern="0" dirty="0" err="1">
                <a:solidFill>
                  <a:schemeClr val="accent5"/>
                </a:solidFill>
              </a:rPr>
              <a:t>Viadero</a:t>
            </a:r>
            <a:r>
              <a:rPr lang="en-US" i="1" kern="0" dirty="0">
                <a:solidFill>
                  <a:schemeClr val="accent5"/>
                </a:solidFill>
              </a:rPr>
              <a:t>)</a:t>
            </a:r>
          </a:p>
          <a:p>
            <a:pPr marL="457200" indent="-457200">
              <a:buFontTx/>
              <a:buChar char="-"/>
            </a:pPr>
            <a:r>
              <a:rPr lang="en-US" i="1" kern="0" dirty="0">
                <a:solidFill>
                  <a:schemeClr val="accent5"/>
                </a:solidFill>
              </a:rPr>
              <a:t>Could not find code with E-value generation</a:t>
            </a:r>
          </a:p>
          <a:p>
            <a:pPr marL="457200" indent="-457200">
              <a:buFontTx/>
              <a:buChar char="-"/>
            </a:pPr>
            <a:r>
              <a:rPr lang="en-US" i="1" kern="0" dirty="0">
                <a:solidFill>
                  <a:schemeClr val="accent5"/>
                </a:solidFill>
              </a:rPr>
              <a:t>Started to mess around with median monthly stage data and think about incorporation of isotopes/hypotheses</a:t>
            </a:r>
          </a:p>
          <a:p>
            <a:pPr marL="914400" lvl="1" indent="-457200">
              <a:buFontTx/>
              <a:buChar char="-"/>
            </a:pPr>
            <a:r>
              <a:rPr lang="en-US" i="1" kern="0" dirty="0">
                <a:solidFill>
                  <a:schemeClr val="accent5"/>
                </a:solidFill>
              </a:rPr>
              <a:t>Changes in individual niche volume between wet/dry</a:t>
            </a:r>
          </a:p>
          <a:p>
            <a:pPr marL="914400" lvl="1" indent="-457200">
              <a:buFontTx/>
              <a:buChar char="-"/>
            </a:pPr>
            <a:r>
              <a:rPr lang="en-US" i="1" kern="0" dirty="0">
                <a:solidFill>
                  <a:schemeClr val="accent5"/>
                </a:solidFill>
              </a:rPr>
              <a:t>Changes in individual niche overlap between wet/dry</a:t>
            </a:r>
          </a:p>
          <a:p>
            <a:pPr marL="457200" indent="-457200">
              <a:buFontTx/>
              <a:buChar char="-"/>
            </a:pPr>
            <a:endParaRPr lang="en-US" i="1" kern="0" dirty="0">
              <a:solidFill>
                <a:schemeClr val="accent5"/>
              </a:solidFill>
            </a:endParaRPr>
          </a:p>
          <a:p>
            <a:pPr marL="457200" indent="-457200">
              <a:buFontTx/>
              <a:buChar char="-"/>
            </a:pPr>
            <a:endParaRPr lang="en-US" i="1" kern="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6082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C09F703D-AE97-C9AC-F268-2C6428BD9B04}"/>
              </a:ext>
            </a:extLst>
          </p:cNvPr>
          <p:cNvSpPr txBox="1">
            <a:spLocks/>
          </p:cNvSpPr>
          <p:nvPr/>
        </p:nvSpPr>
        <p:spPr>
          <a:xfrm>
            <a:off x="151371" y="887417"/>
            <a:ext cx="11902084" cy="5727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457200" indent="-457200">
              <a:buFontTx/>
              <a:buChar char="-"/>
            </a:pPr>
            <a:endParaRPr lang="en-US" i="1" kern="0" dirty="0">
              <a:solidFill>
                <a:schemeClr val="accent5"/>
              </a:solidFill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A894E58-19F0-287C-D195-97F8794B8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43052"/>
      </p:ext>
    </p:extLst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2939</TotalTime>
  <Words>250</Words>
  <Application>Microsoft Macintosh PowerPoint</Application>
  <PresentationFormat>Widescreen</PresentationFormat>
  <Paragraphs>37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Roboto</vt:lpstr>
      <vt:lpstr>Roboto Slab</vt:lpstr>
      <vt:lpstr>Roboto Slab SemiBold</vt:lpstr>
      <vt:lpstr>Marina</vt:lpstr>
      <vt:lpstr>Summer Meeting with Lab Leads  Mack White</vt:lpstr>
      <vt:lpstr>1.) Spatial Similarity Paper 2.) ForEverglades Scholarship 3.) IACUC Modifications</vt:lpstr>
      <vt:lpstr>SPATIAL SIMILARITY PAPER</vt:lpstr>
      <vt:lpstr>SPATIAL SIMILARITY PAPER - readings</vt:lpstr>
      <vt:lpstr>SPATIAL SIMILARITY PAPER – table with isotope values</vt:lpstr>
      <vt:lpstr>SPATIAL SIMILARITY PAPER – hunting down R code/other R things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White, Mackenzie (mlwhite47)</dc:creator>
  <cp:lastModifiedBy>White, Mackenzie (mlwhite47)</cp:lastModifiedBy>
  <cp:revision>2</cp:revision>
  <dcterms:created xsi:type="dcterms:W3CDTF">2022-06-20T14:59:59Z</dcterms:created>
  <dcterms:modified xsi:type="dcterms:W3CDTF">2022-06-22T15:59:00Z</dcterms:modified>
</cp:coreProperties>
</file>

<file path=docProps/thumbnail.jpeg>
</file>